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3" r:id="rId4"/>
    <p:sldId id="280" r:id="rId5"/>
    <p:sldId id="284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E22"/>
    <a:srgbClr val="4472C4"/>
    <a:srgbClr val="F39C12"/>
    <a:srgbClr val="16A085"/>
    <a:srgbClr val="3498DB"/>
    <a:srgbClr val="9B59B6"/>
    <a:srgbClr val="E74C3C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C88AA9-9FB0-4622-B3D6-4298DDF2C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055025-530E-4A1D-B51A-60F3B2FF8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369C61-78A5-4123-9A31-4CDE24C6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00C12D-6203-428F-B6C6-7B715A1E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90AAB-A58C-4810-9359-32609B78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7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F4DFC-22A7-4939-B14D-3405C404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BB5CD0-54BF-412F-84D5-91D1D46B7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958223-67AE-4F21-AC7A-164B55DC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6131B-61B6-4584-BDD9-073F7E5D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93CBAE-FF73-4D6C-B912-25E86A5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8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4E01C24-C18E-4885-93EB-396413C0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527E11-AFCE-4F80-84FB-4DD2913FE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EEAB40-2C1A-4BDF-892F-15D8CBFA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D6BDB-25F8-40EC-8570-8A7168EA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A24EEC-EF47-4488-A3D1-4F5B045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6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106CB9-58A7-47D5-96B6-901AD172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E444E-BEBA-41A8-A001-C461EF96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9C0FCC-F13D-4468-9732-B0AF3EE6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33DA01-CCBF-4729-9FE1-29484002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98128F-524F-4068-A145-58348FF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7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E9C4C3-F384-494F-A983-47A958C7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85954-441F-4876-A8E8-834953411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2E1374-AC02-4807-8EEA-17BA92C3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C0B72-0B26-402B-BF8C-6B8A872E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CB2002-8D60-4E2E-9D80-D465A14F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7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9F854-8DD6-4F45-985B-FD09BE34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AD4842-1E57-491A-A63C-2E36D4A5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E70F1C-AB69-4848-84CF-2FE883C9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67B88-9950-4E4F-A94C-6137A619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147FAF-D79D-4FC0-AB67-0A0B1A0D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414A96-31BB-4973-BA5C-14484684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79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5BECD3-5378-43EF-A83F-0DFC347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0957D-E25D-4000-B315-C277A117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7291D72-B984-46E8-B0E8-7E2930B0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546F65-25D1-456F-B2B4-311C580A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65619F-3FD1-4C21-BBAE-0EDE06AB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68B1FDF-DA22-4466-BE43-48595177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99E33D-D9B6-44AC-8480-DF189A36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D7A395E-A8A0-4619-8563-84A281C9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4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DAEB2-3F03-47DC-A7C4-6C4ECA11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349E4B-8F6D-40B1-9D75-28786E89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30360F-2C4C-4AE3-BAE6-53303152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B232-4187-496E-88B6-1A05A5C3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0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E84D43-8C22-4D33-8C2D-25411B49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DA6C02-CFCB-456A-8C2D-1540E395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1616FC-458D-479C-96E2-389FAB7E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23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E0523-2BA3-487D-BD08-F95C0B34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3E628-80F9-4FD8-A252-701EEA396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A77404-DE83-48A9-8466-019C9737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C7242B-1016-41A2-9398-681F9AF5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C33706-5474-4690-9542-FACD6B91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25E362-3082-48B6-8FBA-8073AED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8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F3F39F-763C-47F3-AD08-B607E311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CDFCA9-804E-461C-AD58-1070E606F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5D1989-E03D-4AA8-AA06-A0BA79E9F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B1BBCC-863B-461D-A322-D7680F48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7F1B17-7503-4845-AB08-EA5FB39D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AEB56B-DC23-4104-AC85-A8B03A9E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9578EC-14EC-4D4B-9FB3-87F4FDFF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8CF18F-5354-4C1D-93F6-1E1C35FA7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CB01CC-9376-4F39-AEA1-86D2C116B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7E551-822F-4896-9EDE-9E8F0CB865CE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FB6F32-EBF8-433D-8EDA-42C948BA8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5FC14C-ACE5-4B5B-88C4-3DC84F3C9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5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t.wikipedia.org/wiki/IPv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EE05F-8B12-4228-ABA6-CFF97F61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56234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int Clearly" panose="02000000000000000000" pitchFamily="50" charset="0"/>
                <a:cs typeface="Amatic SC" panose="00000500000000000000" pitchFamily="2" charset="-79"/>
              </a:rPr>
              <a:t>Intermediate &amp; End System</a:t>
            </a:r>
            <a:endParaRPr lang="it-IT" sz="8800" b="1" dirty="0">
              <a:solidFill>
                <a:schemeClr val="bg1"/>
              </a:solidFill>
              <a:latin typeface="Print Clearly" panose="02000000000000000000" pitchFamily="50" charset="0"/>
              <a:cs typeface="Amatic SC" panose="00000500000000000000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A45901-8389-4598-B285-23B6E61B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366726"/>
            <a:ext cx="9001126" cy="82439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cs typeface="Amatic SC" panose="00000500000000000000" pitchFamily="2" charset="-79"/>
              </a:rPr>
              <a:t>Mattia Pacchin – mattia@v-research.it</a:t>
            </a:r>
            <a:endParaRPr lang="it-IT" sz="1800" dirty="0">
              <a:solidFill>
                <a:schemeClr val="bg1"/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463A8E-F9C9-4578-9C60-C79C5E9D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27" y="6129856"/>
            <a:ext cx="2414146" cy="3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Intermediate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1800" dirty="0"/>
              <a:t>Gli Intermediate System implementano i livelli di rete, collegamento dati e fisico </a:t>
            </a:r>
          </a:p>
          <a:p>
            <a:r>
              <a:rPr lang="it-IT" sz="1800" dirty="0"/>
              <a:t>Gli Intermediate System principali sono router, switch, access point (</a:t>
            </a:r>
            <a:r>
              <a:rPr lang="it-IT" sz="1800" dirty="0" err="1"/>
              <a:t>wifi</a:t>
            </a:r>
            <a:r>
              <a:rPr lang="it-IT" sz="1800" dirty="0"/>
              <a:t>), modem e bridge</a:t>
            </a:r>
          </a:p>
          <a:p>
            <a:r>
              <a:rPr lang="it-IT" sz="1800" dirty="0"/>
              <a:t>I router sono dispositivi di livello 3 che permettono ad una LAN di interfacciarsi con altre reti tramite il gateway</a:t>
            </a:r>
          </a:p>
          <a:p>
            <a:r>
              <a:rPr lang="it-IT" sz="1800" dirty="0"/>
              <a:t>Gli switch sono dispositivi di livello 2 che mettono in comunicazione dispositivi appartenenti alla stessa LAN rimanendo completamente trasparenti alla comunicazione</a:t>
            </a:r>
          </a:p>
          <a:p>
            <a:r>
              <a:rPr lang="it-IT" sz="1800" dirty="0"/>
              <a:t>Il gateway a livello di applicazione comprende il formato e il contenuto dei dati e può tradurre i messaggi da un formato all’altro. Un gateway per la posta elettronica, </a:t>
            </a:r>
            <a:r>
              <a:rPr lang="it-IT" sz="1800"/>
              <a:t>per esempio</a:t>
            </a:r>
            <a:r>
              <a:rPr lang="it-IT" sz="1800" dirty="0"/>
              <a:t>, potrebbe tradurre i messaggi Internet in messaggi SMS per i </a:t>
            </a:r>
            <a:r>
              <a:rPr lang="it-IT" sz="1800"/>
              <a:t>telefoni cellulari</a:t>
            </a:r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437E7D-DD0E-95C6-092A-24E98683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1" y="3755892"/>
            <a:ext cx="4475062" cy="23064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06423D-F147-BFAE-A321-53CFE942F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30" y="2487977"/>
            <a:ext cx="1376120" cy="9410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A946103-3EC7-9CDC-1AAA-ADDDDBE98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80" y="1880877"/>
            <a:ext cx="1548123" cy="15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End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End System implementano tutti i livelli previsti dal TCP/IP</a:t>
            </a:r>
          </a:p>
          <a:p>
            <a:r>
              <a:rPr lang="it-IT" sz="1800" dirty="0"/>
              <a:t>Alcuni esempi di End System sono computer, tablet, smartphone e dispositivi per l’IoT e il DIY come gli Amazon ECHO, </a:t>
            </a:r>
            <a:r>
              <a:rPr lang="it-IT" sz="1800" dirty="0" err="1"/>
              <a:t>Raspberry</a:t>
            </a:r>
            <a:r>
              <a:rPr lang="it-IT" sz="1800" dirty="0"/>
              <a:t> o l’ESP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1" name="Immagine 10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A0A4B45-BEED-D9F1-1745-3BFF9B596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2994225"/>
            <a:ext cx="1409720" cy="1409720"/>
          </a:xfrm>
          <a:prstGeom prst="rect">
            <a:avLst/>
          </a:prstGeom>
        </p:spPr>
      </p:pic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010B008C-E14A-B37C-7E83-881A9837D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3" y="3107626"/>
            <a:ext cx="2197946" cy="1293465"/>
          </a:xfrm>
          <a:prstGeom prst="rect">
            <a:avLst/>
          </a:prstGeom>
        </p:spPr>
      </p:pic>
      <p:pic>
        <p:nvPicPr>
          <p:cNvPr id="15" name="Immagine 14" descr="Immagine che contiene testo, elettronico, interni, portatile&#10;&#10;Descrizione generata automaticamente">
            <a:extLst>
              <a:ext uri="{FF2B5EF4-FFF2-40B4-BE49-F238E27FC236}">
                <a16:creationId xmlns:a16="http://schemas.microsoft.com/office/drawing/2014/main" id="{D063BB3E-C87E-CC12-84D4-07860D01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67" y="4722303"/>
            <a:ext cx="3113519" cy="1614418"/>
          </a:xfrm>
          <a:prstGeom prst="rect">
            <a:avLst/>
          </a:prstGeom>
        </p:spPr>
      </p:pic>
      <p:pic>
        <p:nvPicPr>
          <p:cNvPr id="17" name="Immagine 16" descr="Immagine che contiene elettronico, computer&#10;&#10;Descrizione generata automaticamente">
            <a:extLst>
              <a:ext uri="{FF2B5EF4-FFF2-40B4-BE49-F238E27FC236}">
                <a16:creationId xmlns:a16="http://schemas.microsoft.com/office/drawing/2014/main" id="{D040ACF2-B6EF-E07B-1A82-49C298A0B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66" y="3829531"/>
            <a:ext cx="2096554" cy="1915602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FA004D-0964-204A-B2B0-347446B0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4519364"/>
            <a:ext cx="3543846" cy="1817357"/>
          </a:xfrm>
          <a:prstGeom prst="rect">
            <a:avLst/>
          </a:prstGeom>
        </p:spPr>
      </p:pic>
      <p:pic>
        <p:nvPicPr>
          <p:cNvPr id="21" name="Immagine 20" descr="Immagine che contiene interni, sedile, blu, accessorio&#10;&#10;Descrizione generata automaticamente">
            <a:extLst>
              <a:ext uri="{FF2B5EF4-FFF2-40B4-BE49-F238E27FC236}">
                <a16:creationId xmlns:a16="http://schemas.microsoft.com/office/drawing/2014/main" id="{6A67FCD1-E229-2BC5-62B9-E4BB9C69B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06" y="3469968"/>
            <a:ext cx="1534940" cy="10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Un’entità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La comunicazione avviene tra due o più entità, ma cos’è un’entità?</a:t>
            </a:r>
          </a:p>
          <a:p>
            <a:pPr lvl="1"/>
            <a:r>
              <a:rPr lang="it-IT" sz="1600" dirty="0"/>
              <a:t>Calcolatori? No, perché vi girano più app</a:t>
            </a:r>
          </a:p>
          <a:p>
            <a:pPr lvl="1"/>
            <a:r>
              <a:rPr lang="it-IT" sz="1600" dirty="0"/>
              <a:t>App? No, perché </a:t>
            </a:r>
            <a:r>
              <a:rPr lang="it-IT" sz="1600" dirty="0" err="1"/>
              <a:t>un’app</a:t>
            </a:r>
            <a:r>
              <a:rPr lang="it-IT" sz="1600" dirty="0"/>
              <a:t> può avere più istanze</a:t>
            </a:r>
          </a:p>
          <a:p>
            <a:pPr lvl="1"/>
            <a:r>
              <a:rPr lang="it-IT" sz="1600" dirty="0"/>
              <a:t>Processo? Sì, un’entità è un processo che gira su un SO</a:t>
            </a:r>
          </a:p>
          <a:p>
            <a:r>
              <a:rPr lang="it-IT" sz="1800" dirty="0"/>
              <a:t>Come identifico l’entità che comunica?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Indirizzo del calcolatore -&gt; indirizzo </a:t>
            </a:r>
            <a:r>
              <a:rPr lang="it-IT" sz="1600" dirty="0" err="1"/>
              <a:t>ip</a:t>
            </a:r>
            <a:endParaRPr lang="it-IT" sz="1600" dirty="0"/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Identificativo del processo -&gt; porta</a:t>
            </a:r>
          </a:p>
          <a:p>
            <a:r>
              <a:rPr lang="it-IT" sz="2000" dirty="0"/>
              <a:t>La </a:t>
            </a:r>
            <a:r>
              <a:rPr lang="it-IT" sz="2000" dirty="0" err="1"/>
              <a:t>tupla</a:t>
            </a:r>
            <a:r>
              <a:rPr lang="it-IT" sz="2000" dirty="0"/>
              <a:t> (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src</a:t>
            </a:r>
            <a:r>
              <a:rPr lang="it-IT" sz="2000" dirty="0"/>
              <a:t>), 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dst</a:t>
            </a:r>
            <a:r>
              <a:rPr lang="it-IT" sz="2000" dirty="0"/>
              <a:t>), port(</a:t>
            </a:r>
            <a:r>
              <a:rPr lang="it-IT" sz="2000" dirty="0" err="1"/>
              <a:t>src</a:t>
            </a:r>
            <a:r>
              <a:rPr lang="it-IT" sz="2000" dirty="0"/>
              <a:t>), port(</a:t>
            </a:r>
            <a:r>
              <a:rPr lang="it-IT" sz="2000" dirty="0" err="1"/>
              <a:t>dst</a:t>
            </a:r>
            <a:r>
              <a:rPr lang="it-IT" sz="2000" dirty="0"/>
              <a:t>)) identifica univocamente un flusso di comunicazione</a:t>
            </a:r>
          </a:p>
          <a:p>
            <a:r>
              <a:rPr lang="it-IT" sz="2000" dirty="0"/>
              <a:t>A livello di trasporto viene aggiunto al pacchetto un </a:t>
            </a:r>
            <a:r>
              <a:rPr lang="it-IT" sz="2000" dirty="0" err="1"/>
              <a:t>header</a:t>
            </a:r>
            <a:r>
              <a:rPr lang="it-IT" sz="2000" dirty="0"/>
              <a:t> contenente la porta</a:t>
            </a:r>
          </a:p>
          <a:p>
            <a:r>
              <a:rPr lang="it-IT" sz="2000" dirty="0"/>
              <a:t>A livello di rete viene aggiunto un secondo </a:t>
            </a:r>
            <a:r>
              <a:rPr lang="it-IT" sz="2000" dirty="0" err="1"/>
              <a:t>header</a:t>
            </a:r>
            <a:r>
              <a:rPr lang="it-IT" sz="2000" dirty="0"/>
              <a:t> che contiene l’</a:t>
            </a:r>
            <a:r>
              <a:rPr lang="it-IT" sz="2000" dirty="0" err="1"/>
              <a:t>ip</a:t>
            </a:r>
            <a:endParaRPr lang="it-IT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Gli indirizzi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ip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identificativi univoci di un </a:t>
            </a:r>
            <a:r>
              <a:rPr lang="it-IT" sz="1800" dirty="0" err="1"/>
              <a:t>host</a:t>
            </a:r>
            <a:r>
              <a:rPr lang="it-IT" sz="1800" dirty="0"/>
              <a:t> all’interno della rete Internet</a:t>
            </a:r>
          </a:p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formati da 32 bit suddivisi in 4 gruppi da 8 bit ciascuno (</a:t>
            </a:r>
            <a:r>
              <a:rPr lang="it-IT" sz="1800" dirty="0" err="1"/>
              <a:t>ip</a:t>
            </a:r>
            <a:r>
              <a:rPr lang="it-IT" sz="1800" dirty="0"/>
              <a:t> v4) o da 128 bit suddivisi in 8 gruppi da 16 bit ciascuno rappresentati a loro volta da 4 cifre esadecimali (</a:t>
            </a:r>
            <a:r>
              <a:rPr lang="it-IT" sz="1800" dirty="0" err="1">
                <a:hlinkClick r:id="rId2"/>
              </a:rPr>
              <a:t>ip</a:t>
            </a:r>
            <a:r>
              <a:rPr lang="it-IT" sz="1800" dirty="0">
                <a:hlinkClick r:id="rId2"/>
              </a:rPr>
              <a:t> v6</a:t>
            </a:r>
            <a:r>
              <a:rPr lang="it-IT" sz="1800" dirty="0"/>
              <a:t>)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en-US" sz="1800" dirty="0" err="1"/>
              <a:t>Esempio</a:t>
            </a:r>
            <a:r>
              <a:rPr lang="en-US" sz="1800" dirty="0"/>
              <a:t> di </a:t>
            </a:r>
            <a:r>
              <a:rPr lang="en-US" sz="1800" dirty="0" err="1"/>
              <a:t>indirizzo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(v4):</a:t>
            </a:r>
          </a:p>
          <a:p>
            <a:r>
              <a:rPr lang="en-US" sz="1800" dirty="0"/>
              <a:t>10101110 10101100 11100011 10010100</a:t>
            </a:r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8E59FD-3837-8458-5AB5-C3ACA2B75374}"/>
              </a:ext>
            </a:extLst>
          </p:cNvPr>
          <p:cNvSpPr txBox="1"/>
          <p:nvPr/>
        </p:nvSpPr>
        <p:spPr>
          <a:xfrm>
            <a:off x="1476632" y="2992221"/>
            <a:ext cx="14889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…</a:t>
            </a:r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sorgente</a:t>
            </a:r>
            <a:endParaRPr lang="en-US" sz="1600" dirty="0"/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destinazione</a:t>
            </a:r>
            <a:endParaRPr lang="it-IT" sz="16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EF6D8F5-0E5A-822A-4BFF-37A78C5BA696}"/>
              </a:ext>
            </a:extLst>
          </p:cNvPr>
          <p:cNvSpPr/>
          <p:nvPr/>
        </p:nvSpPr>
        <p:spPr>
          <a:xfrm>
            <a:off x="1476632" y="3823218"/>
            <a:ext cx="1488990" cy="342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C8831578-7641-D892-870A-0C8A17C3F755}"/>
              </a:ext>
            </a:extLst>
          </p:cNvPr>
          <p:cNvSpPr/>
          <p:nvPr/>
        </p:nvSpPr>
        <p:spPr>
          <a:xfrm>
            <a:off x="3070654" y="2992221"/>
            <a:ext cx="253314" cy="83099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DD20B158-7DFA-92EB-F39A-270DC05FDC6C}"/>
              </a:ext>
            </a:extLst>
          </p:cNvPr>
          <p:cNvSpPr/>
          <p:nvPr/>
        </p:nvSpPr>
        <p:spPr>
          <a:xfrm>
            <a:off x="3070654" y="3825325"/>
            <a:ext cx="253314" cy="342896"/>
          </a:xfrm>
          <a:prstGeom prst="righ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03BED2-52B3-5D3A-4206-1B4BF88A68F2}"/>
              </a:ext>
            </a:extLst>
          </p:cNvPr>
          <p:cNvSpPr txBox="1"/>
          <p:nvPr/>
        </p:nvSpPr>
        <p:spPr>
          <a:xfrm>
            <a:off x="3429000" y="3238442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Header </a:t>
            </a:r>
            <a:r>
              <a:rPr lang="en-US" sz="1600" dirty="0" err="1"/>
              <a:t>ip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752C16-4988-4DC2-162C-8384E0159916}"/>
              </a:ext>
            </a:extLst>
          </p:cNvPr>
          <p:cNvSpPr txBox="1"/>
          <p:nvPr/>
        </p:nvSpPr>
        <p:spPr>
          <a:xfrm>
            <a:off x="3428999" y="3823218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</a:t>
            </a:r>
            <a:endParaRPr lang="it-IT" sz="1600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5B2879D-3064-A90B-E792-A1792F33EAEF}"/>
              </a:ext>
            </a:extLst>
          </p:cNvPr>
          <p:cNvCxnSpPr/>
          <p:nvPr/>
        </p:nvCxnSpPr>
        <p:spPr>
          <a:xfrm>
            <a:off x="4516395" y="3992495"/>
            <a:ext cx="370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39EC1-DA5D-6931-F64F-8700D185D0AD}"/>
              </a:ext>
            </a:extLst>
          </p:cNvPr>
          <p:cNvSpPr txBox="1"/>
          <p:nvPr/>
        </p:nvSpPr>
        <p:spPr>
          <a:xfrm>
            <a:off x="4988010" y="3820134"/>
            <a:ext cx="37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Pezzo del messaggio che è stato spezzettato</a:t>
            </a:r>
          </a:p>
        </p:txBody>
      </p:sp>
    </p:spTree>
    <p:extLst>
      <p:ext uri="{BB962C8B-B14F-4D97-AF65-F5344CB8AC3E}">
        <p14:creationId xmlns:p14="http://schemas.microsoft.com/office/powerpoint/2010/main" val="188804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Notazione decimale puntata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Per facilitare la lettura degli indirizzi </a:t>
            </a:r>
            <a:r>
              <a:rPr lang="it-IT" sz="1800" dirty="0" err="1"/>
              <a:t>ip</a:t>
            </a:r>
            <a:r>
              <a:rPr lang="it-IT" sz="1800" dirty="0"/>
              <a:t> posso suddividere gli indirizzi in 4 blocchi da 8 bit</a:t>
            </a:r>
          </a:p>
          <a:p>
            <a:r>
              <a:rPr lang="it-IT" sz="1800" dirty="0"/>
              <a:t>Traduco ciascun blocco in un intero (0 – 2^8-1 = 0 – 255)</a:t>
            </a:r>
          </a:p>
          <a:p>
            <a:r>
              <a:rPr lang="it-IT" sz="1800" dirty="0"/>
              <a:t>Separo ciascun blocco con un .</a:t>
            </a:r>
          </a:p>
          <a:p>
            <a:r>
              <a:rPr lang="en-US" sz="1800" dirty="0"/>
              <a:t>10101110 10101100 11100011 10010100</a:t>
            </a:r>
            <a:r>
              <a:rPr lang="it-IT" sz="1800" dirty="0"/>
              <a:t> = 174.172.227.148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Prefisso e suffisso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suddivisi in prefisso e suffisso</a:t>
            </a:r>
          </a:p>
          <a:p>
            <a:r>
              <a:rPr lang="it-IT" sz="1800" dirty="0">
                <a:solidFill>
                  <a:srgbClr val="FF0000"/>
                </a:solidFill>
              </a:rPr>
              <a:t>Prefisso</a:t>
            </a:r>
            <a:r>
              <a:rPr lang="it-IT" sz="1800" dirty="0"/>
              <a:t> -&gt; identifica una rete all’interno di Internet (quindi una sottorete in una rete)</a:t>
            </a:r>
          </a:p>
          <a:p>
            <a:r>
              <a:rPr lang="it-IT" sz="1800" dirty="0">
                <a:solidFill>
                  <a:srgbClr val="FF0000"/>
                </a:solidFill>
              </a:rPr>
              <a:t>Suffisso </a:t>
            </a:r>
            <a:r>
              <a:rPr lang="it-IT" sz="1800" dirty="0"/>
              <a:t>-&gt; identifica un </a:t>
            </a:r>
            <a:r>
              <a:rPr lang="it-IT" sz="1800" dirty="0" err="1"/>
              <a:t>host</a:t>
            </a:r>
            <a:r>
              <a:rPr lang="it-IT" sz="1800" dirty="0"/>
              <a:t> all’interno della rete</a:t>
            </a:r>
          </a:p>
          <a:p>
            <a:r>
              <a:rPr lang="it-IT" sz="1800" dirty="0"/>
              <a:t>Quanti bit sono dedicati al prefisso?</a:t>
            </a:r>
          </a:p>
          <a:p>
            <a:pPr lvl="1"/>
            <a:r>
              <a:rPr lang="it-IT" sz="1600" dirty="0"/>
              <a:t>Dipende dalla grandezza della rete</a:t>
            </a:r>
          </a:p>
          <a:p>
            <a:pPr lvl="1"/>
            <a:r>
              <a:rPr lang="it-IT" sz="1600" dirty="0"/>
              <a:t>174.172.227.148 / 16</a:t>
            </a:r>
          </a:p>
          <a:p>
            <a:pPr lvl="1"/>
            <a:endParaRPr lang="it-IT" sz="1600" dirty="0"/>
          </a:p>
          <a:p>
            <a:r>
              <a:rPr lang="it-IT" sz="2000" dirty="0"/>
              <a:t>Come faccio a conoscere il mio prefisso </a:t>
            </a:r>
            <a:r>
              <a:rPr lang="it-IT" sz="2000" dirty="0" err="1"/>
              <a:t>ip</a:t>
            </a:r>
            <a:r>
              <a:rPr lang="it-IT" sz="2000" dirty="0"/>
              <a:t> e la dimensione della rete?</a:t>
            </a:r>
          </a:p>
          <a:p>
            <a:pPr lvl="1"/>
            <a:r>
              <a:rPr lang="it-IT" sz="1600" dirty="0"/>
              <a:t>Terminale -&gt; </a:t>
            </a:r>
            <a:r>
              <a:rPr lang="it-IT" sz="1600" dirty="0" err="1"/>
              <a:t>ifconfig</a:t>
            </a:r>
            <a:r>
              <a:rPr lang="it-IT" sz="1600" dirty="0"/>
              <a:t> / </a:t>
            </a:r>
            <a:r>
              <a:rPr lang="it-IT" sz="1600" dirty="0" err="1"/>
              <a:t>ipconfig</a:t>
            </a:r>
            <a:endParaRPr lang="it-IT" sz="1600" dirty="0"/>
          </a:p>
          <a:p>
            <a:r>
              <a:rPr lang="it-IT" sz="2000" dirty="0"/>
              <a:t>Più è grande la rete e più è grande il suffisso</a:t>
            </a:r>
          </a:p>
          <a:p>
            <a:r>
              <a:rPr lang="it-IT" sz="2000" dirty="0"/>
              <a:t>Il </a:t>
            </a:r>
            <a:r>
              <a:rPr lang="it-IT" sz="2000" dirty="0" err="1"/>
              <a:t>routing</a:t>
            </a:r>
            <a:r>
              <a:rPr lang="it-IT" sz="2000" dirty="0"/>
              <a:t> è influenzato unicamente dal prefisso, non dal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4668A8FA-95AF-89BA-8A2C-FA0FFB54C39C}"/>
              </a:ext>
            </a:extLst>
          </p:cNvPr>
          <p:cNvSpPr/>
          <p:nvPr/>
        </p:nvSpPr>
        <p:spPr>
          <a:xfrm rot="16200000">
            <a:off x="1878231" y="3513395"/>
            <a:ext cx="172995" cy="6919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9927B3C-FDB9-DDC9-F03B-8C9A359AA628}"/>
              </a:ext>
            </a:extLst>
          </p:cNvPr>
          <p:cNvSpPr/>
          <p:nvPr/>
        </p:nvSpPr>
        <p:spPr>
          <a:xfrm rot="16200000">
            <a:off x="2570209" y="3513394"/>
            <a:ext cx="172995" cy="691977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C8CA17-5631-1A4D-443C-B13E4A549D28}"/>
              </a:ext>
            </a:extLst>
          </p:cNvPr>
          <p:cNvSpPr txBox="1"/>
          <p:nvPr/>
        </p:nvSpPr>
        <p:spPr>
          <a:xfrm>
            <a:off x="1618739" y="3945881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4472C4"/>
                </a:solidFill>
              </a:rPr>
              <a:t>Prefisso</a:t>
            </a:r>
            <a:endParaRPr lang="it-IT" sz="1200" dirty="0">
              <a:solidFill>
                <a:srgbClr val="4472C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0DE53B-1B40-13EC-0BED-B965F062EBCE}"/>
              </a:ext>
            </a:extLst>
          </p:cNvPr>
          <p:cNvSpPr txBox="1"/>
          <p:nvPr/>
        </p:nvSpPr>
        <p:spPr>
          <a:xfrm>
            <a:off x="2310716" y="3942318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E67E22"/>
                </a:solidFill>
              </a:rPr>
              <a:t>Suffisso</a:t>
            </a:r>
            <a:endParaRPr lang="it-IT" sz="1200" dirty="0">
              <a:solidFill>
                <a:srgbClr val="E67E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Netmask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Netmask</a:t>
            </a:r>
            <a:r>
              <a:rPr lang="it-IT" sz="1800" dirty="0"/>
              <a:t> -&gt; 32 bit in notazione decimale puntata che permettono ai calcolatori di capire quanti bit sono dedicati al prefisso e quanti 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B1862A-BB56-2857-F771-10A26850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47" y="3432840"/>
            <a:ext cx="8469106" cy="121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4342</TotalTime>
  <Words>536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Print Clearly</vt:lpstr>
      <vt:lpstr>Tema di Office</vt:lpstr>
      <vt:lpstr>Intermediate &amp; End System</vt:lpstr>
      <vt:lpstr>Intermediate System</vt:lpstr>
      <vt:lpstr>End System</vt:lpstr>
      <vt:lpstr>Un’entità</vt:lpstr>
      <vt:lpstr>Gli indirizzi ip</vt:lpstr>
      <vt:lpstr>Notazione decimale puntata</vt:lpstr>
      <vt:lpstr>Prefisso e suffisso</vt:lpstr>
      <vt:lpstr>Netmask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WSL, GitHub &amp; coding</dc:title>
  <dc:creator>Mattia Pacchin</dc:creator>
  <cp:lastModifiedBy>MATTIA PACCHIN</cp:lastModifiedBy>
  <cp:revision>75</cp:revision>
  <dcterms:created xsi:type="dcterms:W3CDTF">2021-10-18T12:29:57Z</dcterms:created>
  <dcterms:modified xsi:type="dcterms:W3CDTF">2022-12-13T18:21:11Z</dcterms:modified>
</cp:coreProperties>
</file>